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9"/>
  </p:notesMasterIdLst>
  <p:sldIdLst>
    <p:sldId id="292" r:id="rId5"/>
    <p:sldId id="1305" r:id="rId6"/>
    <p:sldId id="352" r:id="rId7"/>
    <p:sldId id="1300" r:id="rId8"/>
    <p:sldId id="1284" r:id="rId9"/>
    <p:sldId id="1285" r:id="rId10"/>
    <p:sldId id="1286" r:id="rId11"/>
    <p:sldId id="1287" r:id="rId12"/>
    <p:sldId id="1292" r:id="rId13"/>
    <p:sldId id="1306" r:id="rId14"/>
    <p:sldId id="1307" r:id="rId15"/>
    <p:sldId id="1293" r:id="rId16"/>
    <p:sldId id="1294" r:id="rId17"/>
    <p:sldId id="1308" r:id="rId18"/>
    <p:sldId id="1309" r:id="rId19"/>
    <p:sldId id="1295" r:id="rId20"/>
    <p:sldId id="1296" r:id="rId21"/>
    <p:sldId id="1310" r:id="rId22"/>
    <p:sldId id="1311" r:id="rId23"/>
    <p:sldId id="1312" r:id="rId24"/>
    <p:sldId id="1313" r:id="rId25"/>
    <p:sldId id="1297" r:id="rId26"/>
    <p:sldId id="1288" r:id="rId27"/>
    <p:sldId id="1249" r:id="rId2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2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362047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Ismath Fathima </a:t>
            </a:r>
            <a:r>
              <a:rPr lang="en-US" sz="1100" dirty="0">
                <a:solidFill>
                  <a:schemeClr val="tx1"/>
                </a:solidFill>
              </a:rPr>
              <a:t>R</a:t>
            </a:r>
            <a:r>
              <a:rPr lang="en-US" sz="1100" b="0" i="0" u="none" strike="noStrike" cap="none" dirty="0">
                <a:solidFill>
                  <a:schemeClr val="tx1"/>
                </a:solidFill>
                <a:latin typeface="Arial"/>
                <a:ea typeface="Arial"/>
                <a:cs typeface="Arial"/>
                <a:sym typeface="Arial"/>
              </a:rPr>
              <a:t>izwana S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au960221104061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Arunachala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79302748-8EC6-4B2F-BE3D-9589D5B3A0E8}"/>
              </a:ext>
            </a:extLst>
          </p:cNvPr>
          <p:cNvPicPr>
            <a:picLocks noChangeAspect="1"/>
          </p:cNvPicPr>
          <p:nvPr/>
        </p:nvPicPr>
        <p:blipFill>
          <a:blip r:embed="rId2"/>
          <a:stretch>
            <a:fillRect/>
          </a:stretch>
        </p:blipFill>
        <p:spPr>
          <a:xfrm>
            <a:off x="1108037" y="1151135"/>
            <a:ext cx="7304442" cy="3775867"/>
          </a:xfrm>
          <a:prstGeom prst="rect">
            <a:avLst/>
          </a:prstGeom>
        </p:spPr>
      </p:pic>
    </p:spTree>
    <p:extLst>
      <p:ext uri="{BB962C8B-B14F-4D97-AF65-F5344CB8AC3E}">
        <p14:creationId xmlns:p14="http://schemas.microsoft.com/office/powerpoint/2010/main" val="360371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0B6DBB94-C2BF-4647-8506-2767CA0EC3C7}"/>
              </a:ext>
            </a:extLst>
          </p:cNvPr>
          <p:cNvPicPr>
            <a:picLocks noChangeAspect="1"/>
          </p:cNvPicPr>
          <p:nvPr/>
        </p:nvPicPr>
        <p:blipFill>
          <a:blip r:embed="rId2"/>
          <a:stretch>
            <a:fillRect/>
          </a:stretch>
        </p:blipFill>
        <p:spPr>
          <a:xfrm>
            <a:off x="892885" y="968255"/>
            <a:ext cx="7358230" cy="3840413"/>
          </a:xfrm>
          <a:prstGeom prst="rect">
            <a:avLst/>
          </a:prstGeom>
        </p:spPr>
      </p:pic>
    </p:spTree>
    <p:extLst>
      <p:ext uri="{BB962C8B-B14F-4D97-AF65-F5344CB8AC3E}">
        <p14:creationId xmlns:p14="http://schemas.microsoft.com/office/powerpoint/2010/main" val="356020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Cars-Page</a:t>
            </a:r>
          </a:p>
        </p:txBody>
      </p:sp>
      <p:pic>
        <p:nvPicPr>
          <p:cNvPr id="4" name="Picture 3">
            <a:extLst>
              <a:ext uri="{FF2B5EF4-FFF2-40B4-BE49-F238E27FC236}">
                <a16:creationId xmlns:a16="http://schemas.microsoft.com/office/drawing/2014/main" id="{B974A5D7-47D6-43EA-9F36-3EA7A124A3F5}"/>
              </a:ext>
            </a:extLst>
          </p:cNvPr>
          <p:cNvPicPr>
            <a:picLocks noChangeAspect="1"/>
          </p:cNvPicPr>
          <p:nvPr/>
        </p:nvPicPr>
        <p:blipFill>
          <a:blip r:embed="rId2"/>
          <a:stretch>
            <a:fillRect/>
          </a:stretch>
        </p:blipFill>
        <p:spPr>
          <a:xfrm>
            <a:off x="1172583" y="1161826"/>
            <a:ext cx="7053385" cy="375442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E6BEA85-29A7-41DF-99E9-E992E2818524}"/>
              </a:ext>
            </a:extLst>
          </p:cNvPr>
          <p:cNvPicPr>
            <a:picLocks noChangeAspect="1"/>
          </p:cNvPicPr>
          <p:nvPr/>
        </p:nvPicPr>
        <p:blipFill>
          <a:blip r:embed="rId2"/>
          <a:stretch>
            <a:fillRect/>
          </a:stretch>
        </p:blipFill>
        <p:spPr>
          <a:xfrm>
            <a:off x="957430" y="1267649"/>
            <a:ext cx="7386872" cy="366835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D1204172-F975-4E28-B291-9794D6E6D27E}"/>
              </a:ext>
            </a:extLst>
          </p:cNvPr>
          <p:cNvPicPr>
            <a:picLocks noChangeAspect="1"/>
          </p:cNvPicPr>
          <p:nvPr/>
        </p:nvPicPr>
        <p:blipFill>
          <a:blip r:embed="rId2"/>
          <a:stretch>
            <a:fillRect/>
          </a:stretch>
        </p:blipFill>
        <p:spPr>
          <a:xfrm>
            <a:off x="968187" y="1267649"/>
            <a:ext cx="7397629" cy="3657600"/>
          </a:xfrm>
          <a:prstGeom prst="rect">
            <a:avLst/>
          </a:prstGeom>
        </p:spPr>
      </p:pic>
    </p:spTree>
    <p:extLst>
      <p:ext uri="{BB962C8B-B14F-4D97-AF65-F5344CB8AC3E}">
        <p14:creationId xmlns:p14="http://schemas.microsoft.com/office/powerpoint/2010/main" val="1723214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D2F91C6A-B18A-4AD9-8B60-DD64DA09BAAB}"/>
              </a:ext>
            </a:extLst>
          </p:cNvPr>
          <p:cNvPicPr>
            <a:picLocks noChangeAspect="1"/>
          </p:cNvPicPr>
          <p:nvPr/>
        </p:nvPicPr>
        <p:blipFill>
          <a:blip r:embed="rId2"/>
          <a:stretch>
            <a:fillRect/>
          </a:stretch>
        </p:blipFill>
        <p:spPr>
          <a:xfrm>
            <a:off x="549625" y="1106283"/>
            <a:ext cx="7965365" cy="3875851"/>
          </a:xfrm>
          <a:prstGeom prst="rect">
            <a:avLst/>
          </a:prstGeom>
        </p:spPr>
      </p:pic>
    </p:spTree>
    <p:extLst>
      <p:ext uri="{BB962C8B-B14F-4D97-AF65-F5344CB8AC3E}">
        <p14:creationId xmlns:p14="http://schemas.microsoft.com/office/powerpoint/2010/main" val="283945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About Us-Page</a:t>
            </a:r>
          </a:p>
        </p:txBody>
      </p:sp>
      <p:pic>
        <p:nvPicPr>
          <p:cNvPr id="8" name="Picture 7">
            <a:extLst>
              <a:ext uri="{FF2B5EF4-FFF2-40B4-BE49-F238E27FC236}">
                <a16:creationId xmlns:a16="http://schemas.microsoft.com/office/drawing/2014/main" id="{F6EA84A3-CBF6-4096-AB9B-9A59C1E1AED1}"/>
              </a:ext>
            </a:extLst>
          </p:cNvPr>
          <p:cNvPicPr>
            <a:picLocks noChangeAspect="1"/>
          </p:cNvPicPr>
          <p:nvPr/>
        </p:nvPicPr>
        <p:blipFill>
          <a:blip r:embed="rId2"/>
          <a:stretch>
            <a:fillRect/>
          </a:stretch>
        </p:blipFill>
        <p:spPr>
          <a:xfrm>
            <a:off x="1522520" y="1267649"/>
            <a:ext cx="6992470" cy="348547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4" name="Picture 3">
            <a:extLst>
              <a:ext uri="{FF2B5EF4-FFF2-40B4-BE49-F238E27FC236}">
                <a16:creationId xmlns:a16="http://schemas.microsoft.com/office/drawing/2014/main" id="{B6E25329-314A-4F2D-9ECE-5EB52AD192C3}"/>
              </a:ext>
            </a:extLst>
          </p:cNvPr>
          <p:cNvPicPr>
            <a:picLocks noChangeAspect="1"/>
          </p:cNvPicPr>
          <p:nvPr/>
        </p:nvPicPr>
        <p:blipFill>
          <a:blip r:embed="rId2"/>
          <a:stretch>
            <a:fillRect/>
          </a:stretch>
        </p:blipFill>
        <p:spPr>
          <a:xfrm>
            <a:off x="1301674" y="1151069"/>
            <a:ext cx="7117931" cy="371138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Search-Page</a:t>
            </a:r>
          </a:p>
        </p:txBody>
      </p:sp>
      <p:pic>
        <p:nvPicPr>
          <p:cNvPr id="4" name="Picture 3">
            <a:extLst>
              <a:ext uri="{FF2B5EF4-FFF2-40B4-BE49-F238E27FC236}">
                <a16:creationId xmlns:a16="http://schemas.microsoft.com/office/drawing/2014/main" id="{FD592657-7D05-4C4A-B53F-6C71AD6BA9FF}"/>
              </a:ext>
            </a:extLst>
          </p:cNvPr>
          <p:cNvPicPr>
            <a:picLocks noChangeAspect="1"/>
          </p:cNvPicPr>
          <p:nvPr/>
        </p:nvPicPr>
        <p:blipFill>
          <a:blip r:embed="rId2"/>
          <a:stretch>
            <a:fillRect/>
          </a:stretch>
        </p:blipFill>
        <p:spPr>
          <a:xfrm>
            <a:off x="628560" y="1130142"/>
            <a:ext cx="7502786" cy="3395292"/>
          </a:xfrm>
          <a:prstGeom prst="rect">
            <a:avLst/>
          </a:prstGeom>
        </p:spPr>
      </p:pic>
    </p:spTree>
    <p:extLst>
      <p:ext uri="{BB962C8B-B14F-4D97-AF65-F5344CB8AC3E}">
        <p14:creationId xmlns:p14="http://schemas.microsoft.com/office/powerpoint/2010/main" val="334723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login-Page</a:t>
            </a:r>
          </a:p>
        </p:txBody>
      </p:sp>
      <p:pic>
        <p:nvPicPr>
          <p:cNvPr id="4" name="Picture 3">
            <a:extLst>
              <a:ext uri="{FF2B5EF4-FFF2-40B4-BE49-F238E27FC236}">
                <a16:creationId xmlns:a16="http://schemas.microsoft.com/office/drawing/2014/main" id="{2F6D9920-F635-4316-8021-9CB281CE43F1}"/>
              </a:ext>
            </a:extLst>
          </p:cNvPr>
          <p:cNvPicPr>
            <a:picLocks noChangeAspect="1"/>
          </p:cNvPicPr>
          <p:nvPr/>
        </p:nvPicPr>
        <p:blipFill>
          <a:blip r:embed="rId2"/>
          <a:stretch>
            <a:fillRect/>
          </a:stretch>
        </p:blipFill>
        <p:spPr>
          <a:xfrm>
            <a:off x="1152053" y="1267649"/>
            <a:ext cx="7362937" cy="3646842"/>
          </a:xfrm>
          <a:prstGeom prst="rect">
            <a:avLst/>
          </a:prstGeom>
        </p:spPr>
      </p:pic>
    </p:spTree>
    <p:extLst>
      <p:ext uri="{BB962C8B-B14F-4D97-AF65-F5344CB8AC3E}">
        <p14:creationId xmlns:p14="http://schemas.microsoft.com/office/powerpoint/2010/main" val="36082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Register-Page</a:t>
            </a:r>
          </a:p>
        </p:txBody>
      </p:sp>
      <p:pic>
        <p:nvPicPr>
          <p:cNvPr id="4" name="Picture 3">
            <a:extLst>
              <a:ext uri="{FF2B5EF4-FFF2-40B4-BE49-F238E27FC236}">
                <a16:creationId xmlns:a16="http://schemas.microsoft.com/office/drawing/2014/main" id="{8ED2C9D1-AB06-4326-B5C3-7C79900B7209}"/>
              </a:ext>
            </a:extLst>
          </p:cNvPr>
          <p:cNvPicPr>
            <a:picLocks noChangeAspect="1"/>
          </p:cNvPicPr>
          <p:nvPr/>
        </p:nvPicPr>
        <p:blipFill>
          <a:blip r:embed="rId2"/>
          <a:stretch>
            <a:fillRect/>
          </a:stretch>
        </p:blipFill>
        <p:spPr>
          <a:xfrm>
            <a:off x="897501" y="1161826"/>
            <a:ext cx="7707182" cy="3829722"/>
          </a:xfrm>
          <a:prstGeom prst="rect">
            <a:avLst/>
          </a:prstGeom>
        </p:spPr>
      </p:pic>
    </p:spTree>
    <p:extLst>
      <p:ext uri="{BB962C8B-B14F-4D97-AF65-F5344CB8AC3E}">
        <p14:creationId xmlns:p14="http://schemas.microsoft.com/office/powerpoint/2010/main" val="1911891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Dashboard-Page</a:t>
            </a:r>
          </a:p>
        </p:txBody>
      </p:sp>
      <p:pic>
        <p:nvPicPr>
          <p:cNvPr id="5" name="Picture 4">
            <a:extLst>
              <a:ext uri="{FF2B5EF4-FFF2-40B4-BE49-F238E27FC236}">
                <a16:creationId xmlns:a16="http://schemas.microsoft.com/office/drawing/2014/main" id="{1B3BE8F0-95F9-4D0A-A8B9-3CF0572989FE}"/>
              </a:ext>
            </a:extLst>
          </p:cNvPr>
          <p:cNvPicPr>
            <a:picLocks noChangeAspect="1"/>
          </p:cNvPicPr>
          <p:nvPr/>
        </p:nvPicPr>
        <p:blipFill>
          <a:blip r:embed="rId2"/>
          <a:stretch>
            <a:fillRect/>
          </a:stretch>
        </p:blipFill>
        <p:spPr>
          <a:xfrm>
            <a:off x="628560" y="1129552"/>
            <a:ext cx="7886430" cy="3872753"/>
          </a:xfrm>
          <a:prstGeom prst="rect">
            <a:avLst/>
          </a:prstGeom>
        </p:spPr>
      </p:pic>
    </p:spTree>
    <p:extLst>
      <p:ext uri="{BB962C8B-B14F-4D97-AF65-F5344CB8AC3E}">
        <p14:creationId xmlns:p14="http://schemas.microsoft.com/office/powerpoint/2010/main" val="3582734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33552" y="1284890"/>
            <a:ext cx="8127124" cy="2462213"/>
          </a:xfrm>
          <a:prstGeom prst="rect">
            <a:avLst/>
          </a:prstGeom>
          <a:noFill/>
        </p:spPr>
        <p:txBody>
          <a:bodyPr wrap="square" rtlCol="0">
            <a:spAutoFit/>
          </a:bodyPr>
          <a:lstStyle/>
          <a:p>
            <a:pPr marL="342900" indent="-342900" algn="just">
              <a:buFont typeface="Wingdings" pitchFamily="2" charset="2"/>
              <a:buChar char="v"/>
            </a:pPr>
            <a:r>
              <a:rPr lang="en-US" dirty="0"/>
              <a:t>Implement a feature allowing users to rate and review their rental experiences, providing valuable feedback to both other users and administrators.</a:t>
            </a:r>
          </a:p>
          <a:p>
            <a:pPr marL="342900" indent="-342900" algn="just">
              <a:buFont typeface="Wingdings" pitchFamily="2" charset="2"/>
              <a:buChar char="v"/>
            </a:pPr>
            <a:r>
              <a:rPr lang="en-US" dirty="0"/>
              <a:t>Enhance the search functionality by adding advanced filters such as car features, specifications, and user preferences to help users find their desired vehicles more efficiently.</a:t>
            </a:r>
          </a:p>
          <a:p>
            <a:pPr marL="342900" indent="-342900" algn="just">
              <a:buFont typeface="Wingdings" pitchFamily="2" charset="2"/>
              <a:buChar char="v"/>
            </a:pPr>
            <a:r>
              <a:rPr lang="en-US" dirty="0"/>
              <a:t>Introduce a notification system to alert users about upcoming reservations, important updates, or special promotions, enhancing communication and user engagement.</a:t>
            </a:r>
          </a:p>
          <a:p>
            <a:pPr marL="342900" indent="-342900" algn="just">
              <a:buFont typeface="Wingdings" pitchFamily="2" charset="2"/>
              <a:buChar char="v"/>
            </a:pPr>
            <a:r>
              <a:rPr lang="en-US" dirty="0"/>
              <a:t>Integrate a secure payment gateway to support various payment methods </a:t>
            </a:r>
            <a:r>
              <a:rPr lang="en-US"/>
              <a:t>like Gpay, PhonePe, </a:t>
            </a:r>
            <a:r>
              <a:rPr lang="en-US" dirty="0"/>
              <a:t>Net Banking, offering users convenience and flexibility during the booking and payment process.</a:t>
            </a:r>
          </a:p>
          <a:p>
            <a:pPr marL="342900" indent="-342900" algn="just">
              <a:buFont typeface="Wingdings" pitchFamily="2" charset="2"/>
              <a:buChar char="v"/>
            </a:pPr>
            <a:r>
              <a:rPr lang="en-US" dirty="0"/>
              <a:t>Expand the application's services by incorporating additional features such as car maintenance scheduling, roadside assistance booking, or even partnerships with local businesses for additional amenities or services.</a:t>
            </a:r>
          </a:p>
        </p:txBody>
      </p:sp>
    </p:spTree>
    <p:extLst>
      <p:ext uri="{BB962C8B-B14F-4D97-AF65-F5344CB8AC3E}">
        <p14:creationId xmlns:p14="http://schemas.microsoft.com/office/powerpoint/2010/main" val="132312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D4EF1CE0-4B0F-47A8-AEA5-6899D4B15504}"/>
              </a:ext>
            </a:extLst>
          </p:cNvPr>
          <p:cNvSpPr txBox="1"/>
          <p:nvPr/>
        </p:nvSpPr>
        <p:spPr>
          <a:xfrm>
            <a:off x="473336" y="1108038"/>
            <a:ext cx="8025205" cy="2062103"/>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 "Car Rental Application" successfully addresses the challenges of the car rental industry by providing a user-friendly platform for seamless browsing, reservation, and management. With its robust backend powered by Django and intuitive frontend interface, the application enhances user experience while ensuring data security and integrity. The project's adaptability and scalability lay a strong foundation for future enhancements and integrations. Overall, the implementation of comprehensive testing, successful deployment, and ongoing maintenance reaffirms the application's reliability and efficiency, making it a valuable asset for both users and rental agencies in the ever-evolving landscape of car rental services.</a:t>
            </a:r>
          </a:p>
        </p:txBody>
      </p:sp>
    </p:spTree>
    <p:extLst>
      <p:ext uri="{BB962C8B-B14F-4D97-AF65-F5344CB8AC3E}">
        <p14:creationId xmlns:p14="http://schemas.microsoft.com/office/powerpoint/2010/main" val="2018878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TextBox 1"/>
          <p:cNvSpPr txBox="1"/>
          <p:nvPr/>
        </p:nvSpPr>
        <p:spPr>
          <a:xfrm>
            <a:off x="350782" y="1282757"/>
            <a:ext cx="8442435" cy="2523768"/>
          </a:xfrm>
          <a:prstGeom prst="rect">
            <a:avLst/>
          </a:prstGeom>
          <a:noFill/>
        </p:spPr>
        <p:txBody>
          <a:bodyPr wrap="square" rtlCol="0">
            <a:spAutoFit/>
          </a:bodyPr>
          <a:lstStyle/>
          <a:p>
            <a:pPr algn="just"/>
            <a:r>
              <a:rPr lang="en-US" sz="1600" b="0" i="0" dirty="0">
                <a:solidFill>
                  <a:schemeClr val="tx1"/>
                </a:solidFill>
                <a:effectLst/>
                <a:latin typeface="Times New Roman" panose="02020603050405020304" pitchFamily="18" charset="0"/>
                <a:cs typeface="Times New Roman" panose="02020603050405020304" pitchFamily="18" charset="0"/>
              </a:rPr>
              <a:t>The "Car Rental Application" is a sophisticated web-based platform developed using Python Django framework for the backend and a combination of HTML, CSS, JavaScript, and Bootstrap for the frontend. This application revolutionizes the car rental experience by offering users a seamless interface to browse, filter, and search for available vehicles, coupled with real-time inventory updates. With secure user authentication mechanisms in place, the application ensures data privacy and user accountability. Admin functionalities empower rental agencies to efficiently manage inventory, oversee bookings, and monitor financial transactions. By leveraging modern web technologies, this project aims to enhance user convenience and operational efficiency in the car rental </a:t>
            </a:r>
            <a:r>
              <a:rPr lang="en-US" b="0" i="0" dirty="0">
                <a:solidFill>
                  <a:srgbClr val="ECECEC"/>
                </a:solidFill>
                <a:effectLst/>
                <a:latin typeface="Söhne"/>
              </a:rPr>
              <a:t>industry.</a:t>
            </a:r>
            <a:br>
              <a:rPr lang="en-US" dirty="0"/>
            </a:b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25669" y="1198178"/>
            <a:ext cx="8142890" cy="1785104"/>
          </a:xfrm>
          <a:prstGeom prst="rect">
            <a:avLst/>
          </a:prstGeom>
          <a:noFill/>
        </p:spPr>
        <p:txBody>
          <a:bodyPr wrap="square" rtlCol="0">
            <a:spAutoFit/>
          </a:bodyPr>
          <a:lstStyle/>
          <a:p>
            <a:pPr algn="just"/>
            <a:br>
              <a:rPr lang="en-US" dirty="0"/>
            </a:br>
            <a:r>
              <a:rPr lang="en-US" sz="1600" b="0" i="0" dirty="0">
                <a:solidFill>
                  <a:schemeClr val="tx1"/>
                </a:solidFill>
                <a:effectLst/>
                <a:latin typeface="Times New Roman" panose="02020603050405020304" pitchFamily="18" charset="0"/>
                <a:cs typeface="Times New Roman" panose="02020603050405020304" pitchFamily="18" charset="0"/>
              </a:rPr>
              <a:t>The traditional process of renting cars often involves cumbersome paperwork, limited availability information, and inefficient communication channels between rental agencies and customers. This lack of a centralized platform results in inconvenience for users and operational challenges for rental agencies. Moreover, the absence of real-time inventory updates and search functionalities makes it difficult for customers to find suitable vehicles quickly. Additionally, the absence of secure user authentication mechanisms poses a risk to data privacy and security</a:t>
            </a:r>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245476"/>
            <a:ext cx="8107854" cy="2308324"/>
          </a:xfrm>
          <a:prstGeom prst="rect">
            <a:avLst/>
          </a:prstGeom>
          <a:noFill/>
        </p:spPr>
        <p:txBody>
          <a:bodyPr wrap="square" rtlCol="0">
            <a:spAutoFit/>
          </a:bodyPr>
          <a:lstStyle/>
          <a:p>
            <a:pPr algn="just"/>
            <a:r>
              <a:rPr lang="en-US" sz="1600" b="0" i="0" dirty="0">
                <a:solidFill>
                  <a:schemeClr val="tx1"/>
                </a:solidFill>
                <a:effectLst/>
                <a:latin typeface="Times New Roman" panose="02020603050405020304" pitchFamily="18" charset="0"/>
                <a:cs typeface="Times New Roman" panose="02020603050405020304" pitchFamily="18" charset="0"/>
              </a:rPr>
              <a:t>The "Car Rental Application" is a comprehensive solution designed to streamline the car rental process, utilizing Python Django framework for the backend and frontend technologies including HTML, CSS, JavaScript, and Bootstrap. The application provides users with a user-friendly interface to browse, filter, and search for available vehicles, with real-time inventory updates ensuring accuracy. Secure user authentication mechanisms enhance data privacy and accountability. Admin functionalities enable rental agencies to manage inventory, bookings, and financial transactions efficiently. By centralizing the rental process and leveraging modern web technologies, this project aims to revolutionize the car rental industry, providing convenience for users and operational efficiency for rental agencies alike.</a:t>
            </a:r>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492236" y="1355834"/>
            <a:ext cx="8068440" cy="3539430"/>
          </a:xfrm>
          <a:prstGeom prst="rect">
            <a:avLst/>
          </a:prstGeom>
          <a:noFill/>
        </p:spPr>
        <p:txBody>
          <a:bodyPr wrap="square" rtlCol="0">
            <a:spAutoFit/>
          </a:bodyPr>
          <a:lstStyle/>
          <a:p>
            <a:pPr marL="285750" indent="-285750" algn="just">
              <a:buFont typeface="Wingdings" pitchFamily="2" charset="2"/>
              <a:buChar char="v"/>
            </a:pPr>
            <a:r>
              <a:rPr lang="en-US" dirty="0"/>
              <a:t>The proposed solution involves the development of a comprehensive car rental application utilizing the Django framework, along with HTML, CSS, Python, Bootstrap, and JavaScript. </a:t>
            </a:r>
          </a:p>
          <a:p>
            <a:pPr marL="285750" indent="-285750" algn="just">
              <a:buFont typeface="Wingdings" pitchFamily="2" charset="2"/>
              <a:buChar char="v"/>
            </a:pPr>
            <a:r>
              <a:rPr lang="en-US" dirty="0"/>
              <a:t>The application will feature a range of templates including dashboard, login, register, car details, search, cars, account, about, home, and services, ensuring a seamless and intuitive user experience. </a:t>
            </a:r>
          </a:p>
          <a:p>
            <a:pPr marL="285750" indent="-285750" algn="just">
              <a:buFont typeface="Wingdings" pitchFamily="2" charset="2"/>
              <a:buChar char="v"/>
            </a:pPr>
            <a:r>
              <a:rPr lang="en-US" dirty="0"/>
              <a:t>The booking process will be streamlined with real-time availability updates and dynamic search capabilities, while responsive design using Bootstrap will ensure compatibility across various devices. </a:t>
            </a:r>
          </a:p>
          <a:p>
            <a:pPr marL="285750" indent="-285750" algn="just">
              <a:buFont typeface="Wingdings" pitchFamily="2" charset="2"/>
              <a:buChar char="v"/>
            </a:pPr>
            <a:r>
              <a:rPr lang="en-US" dirty="0"/>
              <a:t>Secure authentication mechanisms will safeguard user accounts and personal information, ensuring peace of mind for customers. </a:t>
            </a:r>
          </a:p>
          <a:p>
            <a:pPr marL="285750" indent="-285750" algn="just">
              <a:buFont typeface="Wingdings" pitchFamily="2" charset="2"/>
              <a:buChar char="v"/>
            </a:pPr>
            <a:r>
              <a:rPr lang="en-US" dirty="0"/>
              <a:t>On the administrative side, a centralized dashboard will empower administrators to manage car listings, user accounts, and bookings efficiently. </a:t>
            </a:r>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a:p>
            <a:pPr algn="just"/>
            <a:br>
              <a:rPr lang="en-US" dirty="0"/>
            </a:br>
            <a:endParaRPr lang="en-US"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085825"/>
            <a:ext cx="7725103" cy="3508653"/>
          </a:xfrm>
          <a:prstGeom prst="rect">
            <a:avLst/>
          </a:prstGeom>
          <a:noFill/>
        </p:spPr>
        <p:txBody>
          <a:bodyPr wrap="square" rtlCol="0">
            <a:spAutoFit/>
          </a:bodyPr>
          <a:lstStyle/>
          <a:p>
            <a:r>
              <a:rPr lang="en-US" sz="1600" b="1" i="0" dirty="0">
                <a:solidFill>
                  <a:schemeClr val="tx1"/>
                </a:solidFill>
                <a:effectLst/>
                <a:latin typeface="Times New Roman" panose="02020603050405020304" pitchFamily="18" charset="0"/>
                <a:cs typeface="Times New Roman" panose="02020603050405020304" pitchFamily="18" charset="0"/>
              </a:rPr>
              <a:t>Modeling:</a:t>
            </a:r>
            <a:r>
              <a:rPr lang="en-US" sz="1600" b="0" i="0" dirty="0">
                <a:solidFill>
                  <a:schemeClr val="tx1"/>
                </a:solidFill>
                <a:effectLst/>
                <a:latin typeface="Times New Roman" panose="02020603050405020304" pitchFamily="18" charset="0"/>
                <a:cs typeface="Times New Roman" panose="02020603050405020304" pitchFamily="18" charset="0"/>
              </a:rPr>
              <a:t> </a:t>
            </a:r>
          </a:p>
          <a:p>
            <a:r>
              <a:rPr lang="en-US" sz="1600" b="0" i="0" dirty="0">
                <a:solidFill>
                  <a:schemeClr val="tx1"/>
                </a:solidFill>
                <a:effectLst/>
                <a:latin typeface="Times New Roman" panose="02020603050405020304" pitchFamily="18" charset="0"/>
                <a:cs typeface="Times New Roman" panose="02020603050405020304" pitchFamily="18" charset="0"/>
              </a:rPr>
              <a:t>         In the modeling phase, we meticulously structured the database using Django ORM, emphasizing entities such as cars, users, and reservations. Through entity-relationship diagrams (ERDs) and Django's migration system, we ensured a cohesive database schema, maintaining consistency across environments. This robust foundation provides scalability and flexibility for future enhancements and integrations, ensuring the application's adaptability to evolving requirements and user needs.</a:t>
            </a:r>
          </a:p>
          <a:p>
            <a:r>
              <a:rPr lang="en-US" sz="1600" b="1" i="0" dirty="0">
                <a:solidFill>
                  <a:schemeClr val="tx1"/>
                </a:solidFill>
                <a:effectLst/>
                <a:latin typeface="Times New Roman" panose="02020603050405020304" pitchFamily="18" charset="0"/>
                <a:cs typeface="Times New Roman" panose="02020603050405020304" pitchFamily="18" charset="0"/>
              </a:rPr>
              <a:t>Results:</a:t>
            </a:r>
            <a:r>
              <a:rPr lang="en-US" sz="1600" b="0" i="0" dirty="0">
                <a:solidFill>
                  <a:schemeClr val="tx1"/>
                </a:solidFill>
                <a:effectLst/>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         </a:t>
            </a:r>
            <a:r>
              <a:rPr lang="en-US" sz="1600" b="0" i="0" dirty="0">
                <a:solidFill>
                  <a:schemeClr val="tx1"/>
                </a:solidFill>
                <a:effectLst/>
                <a:latin typeface="Times New Roman" panose="02020603050405020304" pitchFamily="18" charset="0"/>
                <a:cs typeface="Times New Roman" panose="02020603050405020304" pitchFamily="18" charset="0"/>
              </a:rPr>
              <a:t>Our user interface delivers a seamless experience, enabling users to effortlessly browse, filter, and reserve cars. Real-time inventory updates keep users informed about availability and pricing. Robust authentication mechanisms ensure data privacy, while the intuitive admin dashboard empowers rental agencies. Comprehensive testing, successful deployment, and ongoing maintenance solidify our application's reliability and efficiency.</a:t>
            </a:r>
            <a:r>
              <a:rPr lang="en-US" sz="1600" dirty="0">
                <a:solidFill>
                  <a:schemeClr val="tx1"/>
                </a:solidFill>
                <a:latin typeface="Times New Roman" panose="02020603050405020304" pitchFamily="18" charset="0"/>
                <a:cs typeface="Times New Roman" panose="02020603050405020304" pitchFamily="18" charset="0"/>
              </a:rPr>
              <a:t>         </a:t>
            </a:r>
          </a:p>
          <a:p>
            <a:r>
              <a:rPr lang="en-US" dirty="0"/>
              <a:t>       </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10" name="Picture 9">
            <a:extLst>
              <a:ext uri="{FF2B5EF4-FFF2-40B4-BE49-F238E27FC236}">
                <a16:creationId xmlns:a16="http://schemas.microsoft.com/office/drawing/2014/main" id="{8A9241F6-DD05-4BC1-AE8E-D204D12D7B09}"/>
              </a:ext>
            </a:extLst>
          </p:cNvPr>
          <p:cNvPicPr>
            <a:picLocks noChangeAspect="1"/>
          </p:cNvPicPr>
          <p:nvPr/>
        </p:nvPicPr>
        <p:blipFill>
          <a:blip r:embed="rId2"/>
          <a:stretch>
            <a:fillRect/>
          </a:stretch>
        </p:blipFill>
        <p:spPr>
          <a:xfrm>
            <a:off x="842122" y="1183408"/>
            <a:ext cx="7459756" cy="371132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0fa2617-96bd-425d-8578-e93563fe37c5"/>
    <ds:schemaRef ds:uri="9162bd5b-4ed9-4da3-b376-05204580ba3f"/>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TotalTime>
  <Words>968</Words>
  <Application>Microsoft Office PowerPoint</Application>
  <PresentationFormat>On-screen Show (16:9)</PresentationFormat>
  <Paragraphs>68</Paragraphs>
  <Slides>24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24</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Homepage</vt:lpstr>
      <vt:lpstr>Homepage</vt:lpstr>
      <vt:lpstr>Cars-Page</vt:lpstr>
      <vt:lpstr>Service-Page</vt:lpstr>
      <vt:lpstr>Service-Page</vt:lpstr>
      <vt:lpstr>Service-Page</vt:lpstr>
      <vt:lpstr>About Us-Page</vt:lpstr>
      <vt:lpstr>Contact Us-Page</vt:lpstr>
      <vt:lpstr>Search-Page</vt:lpstr>
      <vt:lpstr>login-Page</vt:lpstr>
      <vt:lpstr>Register-Page</vt:lpstr>
      <vt:lpstr>Dashboard-Page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irfanofepk@gmail.com</cp:lastModifiedBy>
  <cp:revision>15</cp:revision>
  <dcterms:modified xsi:type="dcterms:W3CDTF">2024-04-10T15:51:11Z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